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57"/>
  </p:notesMasterIdLst>
  <p:handoutMasterIdLst>
    <p:handoutMasterId r:id="rId58"/>
  </p:handoutMasterIdLst>
  <p:sldIdLst>
    <p:sldId id="387" r:id="rId2"/>
    <p:sldId id="256" r:id="rId3"/>
    <p:sldId id="258" r:id="rId4"/>
    <p:sldId id="260" r:id="rId5"/>
    <p:sldId id="371" r:id="rId6"/>
    <p:sldId id="372" r:id="rId7"/>
    <p:sldId id="264" r:id="rId8"/>
    <p:sldId id="265" r:id="rId9"/>
    <p:sldId id="266" r:id="rId10"/>
    <p:sldId id="275" r:id="rId11"/>
    <p:sldId id="276" r:id="rId12"/>
    <p:sldId id="277" r:id="rId13"/>
    <p:sldId id="377" r:id="rId14"/>
    <p:sldId id="278" r:id="rId15"/>
    <p:sldId id="279" r:id="rId16"/>
    <p:sldId id="283" r:id="rId17"/>
    <p:sldId id="284" r:id="rId18"/>
    <p:sldId id="285" r:id="rId19"/>
    <p:sldId id="388" r:id="rId20"/>
    <p:sldId id="299" r:id="rId21"/>
    <p:sldId id="302" r:id="rId22"/>
    <p:sldId id="306" r:id="rId23"/>
    <p:sldId id="361" r:id="rId24"/>
    <p:sldId id="362" r:id="rId25"/>
    <p:sldId id="308" r:id="rId26"/>
    <p:sldId id="309" r:id="rId27"/>
    <p:sldId id="363" r:id="rId28"/>
    <p:sldId id="317" r:id="rId29"/>
    <p:sldId id="318" r:id="rId30"/>
    <p:sldId id="378" r:id="rId31"/>
    <p:sldId id="379" r:id="rId32"/>
    <p:sldId id="380" r:id="rId33"/>
    <p:sldId id="381" r:id="rId34"/>
    <p:sldId id="322" r:id="rId35"/>
    <p:sldId id="324" r:id="rId36"/>
    <p:sldId id="326" r:id="rId37"/>
    <p:sldId id="327" r:id="rId38"/>
    <p:sldId id="328" r:id="rId39"/>
    <p:sldId id="329" r:id="rId40"/>
    <p:sldId id="357" r:id="rId41"/>
    <p:sldId id="332" r:id="rId42"/>
    <p:sldId id="365" r:id="rId43"/>
    <p:sldId id="336" r:id="rId44"/>
    <p:sldId id="366" r:id="rId45"/>
    <p:sldId id="367" r:id="rId46"/>
    <p:sldId id="340" r:id="rId47"/>
    <p:sldId id="343" r:id="rId48"/>
    <p:sldId id="382" r:id="rId49"/>
    <p:sldId id="383" r:id="rId50"/>
    <p:sldId id="385" r:id="rId51"/>
    <p:sldId id="386" r:id="rId52"/>
    <p:sldId id="349" r:id="rId53"/>
    <p:sldId id="350" r:id="rId54"/>
    <p:sldId id="368" r:id="rId55"/>
    <p:sldId id="354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0" autoAdjust="0"/>
    <p:restoredTop sz="94141"/>
  </p:normalViewPr>
  <p:slideViewPr>
    <p:cSldViewPr>
      <p:cViewPr>
        <p:scale>
          <a:sx n="110" d="100"/>
          <a:sy n="110" d="100"/>
        </p:scale>
        <p:origin x="1880" y="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63C59-1AA0-1047-A35C-C690A704F3CA}" type="slidenum">
              <a:rPr lang="en-US">
                <a:latin typeface="Times New Roman" pitchFamily="-109" charset="0"/>
              </a:rPr>
              <a:pPr/>
              <a:t>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186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786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664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613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99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18177-9021-BA4E-A27D-196160C4DACE}" type="slidenum">
              <a:rPr lang="en-US">
                <a:latin typeface="Times New Roman" pitchFamily="-109" charset="0"/>
              </a:rPr>
              <a:pPr/>
              <a:t>35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6760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BC0947-1268-BB40-8B62-8B382AC27DE2}" type="slidenum">
              <a:rPr lang="en-US">
                <a:latin typeface="Times New Roman" pitchFamily="-109" charset="0"/>
              </a:rPr>
              <a:pPr/>
              <a:t>36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6496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F6729E-E1EE-D448-BFD2-0113EFBB9D32}" type="slidenum">
              <a:rPr lang="en-US">
                <a:latin typeface="Times New Roman" pitchFamily="-109" charset="0"/>
              </a:rPr>
              <a:pPr/>
              <a:t>37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137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the most important slide in these notes </a:t>
            </a:r>
            <a:r>
              <a:rPr lang="mr-IN" dirty="0" smtClean="0"/>
              <a:t>–</a:t>
            </a:r>
            <a:r>
              <a:rPr lang="en-US" dirty="0" smtClean="0"/>
              <a:t> focus on and learn this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>
              <a:ea typeface="ＭＳ Ｐゴシック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4227BE-380E-1846-9AFF-6B911F3DE497}" type="slidenum">
              <a:rPr lang="en-GB" altLang="en-US" sz="1200"/>
              <a:pPr eaLnBrk="1" hangingPunct="1"/>
              <a:t>51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173919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02144-126C-B146-8D93-A52326C3BEAE}" type="slidenum">
              <a:rPr lang="en-US">
                <a:latin typeface="Times New Roman" pitchFamily="-109" charset="0"/>
              </a:rPr>
              <a:pPr/>
              <a:t>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42672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50" tIns="44975" rIns="89950" bIns="44975"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8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B977EE-7DE5-B34D-8740-DBB203463264}" type="slidenum">
              <a:rPr lang="en-US">
                <a:latin typeface="Times New Roman" pitchFamily="-109" charset="0"/>
              </a:rPr>
              <a:pPr/>
              <a:t>14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24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loop and if statement example </a:t>
            </a:r>
            <a:r>
              <a:rPr lang="mr-IN" dirty="0" smtClean="0"/>
              <a:t>–</a:t>
            </a:r>
            <a:r>
              <a:rPr lang="en-US" dirty="0" smtClean="0"/>
              <a:t> error checking while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7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6157D1-8167-AE40-BE82-A376FD599593}" type="slidenum">
              <a:rPr lang="en-US">
                <a:latin typeface="Times New Roman" pitchFamily="-109" charset="0"/>
              </a:rPr>
              <a:pPr/>
              <a:t>21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86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087A-6EBA-2A44-9546-3D46420BB1CE}" type="slidenum">
              <a:rPr lang="en-US">
                <a:latin typeface="Times New Roman" pitchFamily="-109" charset="0"/>
              </a:rPr>
              <a:pPr/>
              <a:t>25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4456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788FC-4352-5D4F-87E2-5CF76EAFE902}" type="slidenum">
              <a:rPr lang="en-US">
                <a:latin typeface="Times New Roman" pitchFamily="-109" charset="0"/>
              </a:rPr>
              <a:pPr/>
              <a:t>26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4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79148-8EDB-4342-9516-345061059A4C}" type="slidenum">
              <a:rPr lang="en-US">
                <a:latin typeface="Times New Roman" pitchFamily="-109" charset="0"/>
              </a:rPr>
              <a:pPr/>
              <a:t>28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9422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8BD3-9A37-D34B-BF41-7EFC9BD91910}" type="slidenum">
              <a:rPr lang="en-US">
                <a:latin typeface="Times New Roman" pitchFamily="-109" charset="0"/>
              </a:rPr>
              <a:pPr/>
              <a:t>29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453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504" y="466726"/>
            <a:ext cx="6990209" cy="2133600"/>
          </a:xfrm>
        </p:spPr>
        <p:txBody>
          <a:bodyPr/>
          <a:lstStyle>
            <a:lvl1pPr>
              <a:defRPr b="1">
                <a:solidFill>
                  <a:srgbClr val="333399"/>
                </a:solidFill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2996952"/>
            <a:ext cx="7056784" cy="23042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0821-C4AB-104E-94AD-22E4497604B4}" type="datetime1">
              <a:rPr lang="en-AU" smtClean="0"/>
              <a:t>18/7/17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Principles of Web Design 5</a:t>
            </a:r>
            <a:r>
              <a:rPr lang="en-US" baseline="30000" smtClean="0"/>
              <a:t>th</a:t>
            </a:r>
            <a:r>
              <a:rPr lang="en-US" smtClean="0"/>
              <a:t> 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EC955773-188B-554A-B8EC-DEB1BD2890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gradFill rotWithShape="1">
            <a:gsLst>
              <a:gs pos="0">
                <a:srgbClr val="00AEEF"/>
              </a:gs>
              <a:gs pos="100000">
                <a:srgbClr val="2E3192"/>
              </a:gs>
            </a:gsLst>
            <a:lin ang="0" scaled="1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05" charset="0"/>
              <a:ea typeface="ＭＳ Ｐゴシック" pitchFamily="-96" charset="-128"/>
            </a:endParaRPr>
          </a:p>
        </p:txBody>
      </p:sp>
      <p:sp>
        <p:nvSpPr>
          <p:cNvPr id="1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AU" dirty="0">
              <a:latin typeface="Calibri"/>
            </a:endParaRPr>
          </a:p>
        </p:txBody>
      </p:sp>
      <p:sp>
        <p:nvSpPr>
          <p:cNvPr id="11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AU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19399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33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6134-02CA-0A47-B331-95BB1D679DCD}" type="datetime1">
              <a:rPr lang="en-AU" smtClean="0"/>
              <a:t>18/7/17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Principles of Web Design 5th 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8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>
                <a:solidFill>
                  <a:srgbClr val="33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A8704-E27F-234B-B8FE-8A427F2EFEBA}" type="datetime1">
              <a:rPr lang="en-AU" smtClean="0"/>
              <a:t>18/7/17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Principles of Web Design 5th 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8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59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4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68575" tIns="68575" rIns="68575" bIns="6857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981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4" y="51849"/>
            <a:ext cx="8579296" cy="490066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sz="3600" b="1">
                <a:solidFill>
                  <a:srgbClr val="333399"/>
                </a:solidFill>
                <a:latin typeface="+mj-lt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0" y="1137478"/>
            <a:ext cx="8928992" cy="5132701"/>
          </a:xfrm>
        </p:spPr>
        <p:txBody>
          <a:bodyPr>
            <a:normAutofit/>
          </a:bodyPr>
          <a:lstStyle>
            <a:lvl1pPr marL="342900" indent="-342900">
              <a:buClr>
                <a:srgbClr val="330066"/>
              </a:buClr>
              <a:buSzPct val="70000"/>
              <a:buFont typeface="Wingdings" panose="05000000000000000000" pitchFamily="2" charset="2"/>
              <a:buChar char="l"/>
              <a:defRPr sz="3200">
                <a:latin typeface="+mn-lt"/>
                <a:cs typeface="Calibri"/>
              </a:defRPr>
            </a:lvl1pPr>
            <a:lvl2pPr marL="742950" indent="-285750">
              <a:buClr>
                <a:srgbClr val="669999"/>
              </a:buClr>
              <a:buSzPct val="70000"/>
              <a:buFont typeface="Wingdings" panose="05000000000000000000" pitchFamily="2" charset="2"/>
              <a:buChar char="l"/>
              <a:defRPr sz="3200">
                <a:latin typeface="+mn-lt"/>
                <a:cs typeface="Calibri"/>
              </a:defRPr>
            </a:lvl2pPr>
            <a:lvl3pPr marL="1143000" indent="-228600">
              <a:buClr>
                <a:srgbClr val="CCCC00"/>
              </a:buClr>
              <a:buSzPct val="70000"/>
              <a:buFont typeface="Wingdings" panose="05000000000000000000" pitchFamily="2" charset="2"/>
              <a:buChar char="l"/>
              <a:defRPr sz="3200">
                <a:latin typeface="+mn-lt"/>
                <a:cs typeface="Calibri"/>
              </a:defRPr>
            </a:lvl3pPr>
            <a:lvl4pPr marL="1600200" indent="-228600"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l"/>
              <a:defRPr sz="3200">
                <a:latin typeface="+mn-lt"/>
                <a:cs typeface="Calibri"/>
              </a:defRPr>
            </a:lvl4pPr>
            <a:lvl5pPr marL="2057400" indent="-228600"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l"/>
              <a:defRPr sz="3200">
                <a:latin typeface="+mn-lt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E063A-DF3D-F04B-B8AF-3B083A623502}" type="datetime1">
              <a:rPr lang="en-AU" smtClean="0"/>
              <a:t>18/7/17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Principles of Web Design 5</a:t>
            </a:r>
            <a:r>
              <a:rPr lang="en-US" baseline="30000" smtClean="0"/>
              <a:t>th</a:t>
            </a:r>
            <a:r>
              <a:rPr lang="en-US" smtClean="0"/>
              <a:t> 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483296" cy="365125"/>
          </a:xfrm>
        </p:spPr>
        <p:txBody>
          <a:bodyPr/>
          <a:lstStyle/>
          <a:p>
            <a:fld id="{91413724-2661-5648-B649-AEE25FF738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2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33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DF9E-8835-F347-B5A4-867EC11052B1}" type="datetime1">
              <a:rPr lang="en-AU" smtClean="0"/>
              <a:t>18/7/17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Principles of Web Design 5th 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gradFill rotWithShape="1">
            <a:gsLst>
              <a:gs pos="0">
                <a:srgbClr val="00AEEF"/>
              </a:gs>
              <a:gs pos="100000">
                <a:srgbClr val="2E3192"/>
              </a:gs>
            </a:gsLst>
            <a:lin ang="0" scaled="1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05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964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6" y="53778"/>
            <a:ext cx="8686800" cy="368780"/>
          </a:xfrm>
        </p:spPr>
        <p:txBody>
          <a:bodyPr anchor="t">
            <a:noAutofit/>
          </a:bodyPr>
          <a:lstStyle>
            <a:lvl1pPr algn="l">
              <a:defRPr sz="3200" b="1">
                <a:solidFill>
                  <a:srgbClr val="33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052736"/>
            <a:ext cx="4388296" cy="5073427"/>
          </a:xfrm>
        </p:spPr>
        <p:txBody>
          <a:bodyPr>
            <a:normAutofit/>
          </a:bodyPr>
          <a:lstStyle>
            <a:lvl1pPr marL="342900" indent="-342900">
              <a:buClr>
                <a:srgbClr val="330066"/>
              </a:buClr>
              <a:buSzPct val="70000"/>
              <a:buFont typeface="Calibri" panose="020F0502020204030204" pitchFamily="34" charset="0"/>
              <a:buChar char="●"/>
              <a:defRPr sz="2400"/>
            </a:lvl1pPr>
            <a:lvl2pPr marL="742950" indent="-285750">
              <a:buClr>
                <a:srgbClr val="669999"/>
              </a:buClr>
              <a:buSzPct val="70000"/>
              <a:buFont typeface="Calibri" panose="020F0502020204030204" pitchFamily="34" charset="0"/>
              <a:buChar char="●"/>
              <a:defRPr sz="2400"/>
            </a:lvl2pPr>
            <a:lvl3pPr marL="1143000" indent="-228600">
              <a:buClr>
                <a:srgbClr val="CCCC00"/>
              </a:buClr>
              <a:buSzPct val="70000"/>
              <a:buFont typeface="Calibri" panose="020F0502020204030204" pitchFamily="34" charset="0"/>
              <a:buChar char="●"/>
              <a:defRPr sz="2400"/>
            </a:lvl3pPr>
            <a:lvl4pPr marL="1600200" indent="-228600">
              <a:buClr>
                <a:schemeClr val="accent3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4pPr>
            <a:lvl5pPr marL="2057400" indent="-228600">
              <a:buClr>
                <a:schemeClr val="accent4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388296" cy="5073427"/>
          </a:xfrm>
        </p:spPr>
        <p:txBody>
          <a:bodyPr>
            <a:normAutofit/>
          </a:bodyPr>
          <a:lstStyle>
            <a:lvl1pPr marL="342900" indent="-342900">
              <a:buClr>
                <a:srgbClr val="330066"/>
              </a:buClr>
              <a:buSzPct val="70000"/>
              <a:buFont typeface="Calibri" panose="020F0502020204030204" pitchFamily="34" charset="0"/>
              <a:buChar char="●"/>
              <a:defRPr sz="2400"/>
            </a:lvl1pPr>
            <a:lvl2pPr marL="742950" indent="-285750">
              <a:buClr>
                <a:srgbClr val="669999"/>
              </a:buClr>
              <a:buSzPct val="70000"/>
              <a:buFont typeface="Calibri" panose="020F0502020204030204" pitchFamily="34" charset="0"/>
              <a:buChar char="●"/>
              <a:defRPr sz="2400"/>
            </a:lvl2pPr>
            <a:lvl3pPr marL="1143000" indent="-228600">
              <a:buClr>
                <a:srgbClr val="CCCC00"/>
              </a:buClr>
              <a:buSzPct val="70000"/>
              <a:buFont typeface="Calibri" panose="020F0502020204030204" pitchFamily="34" charset="0"/>
              <a:buChar char="●"/>
              <a:defRPr sz="2400"/>
            </a:lvl3pPr>
            <a:lvl4pPr marL="1600200" indent="-228600">
              <a:buClr>
                <a:schemeClr val="accent3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4pPr>
            <a:lvl5pPr marL="2057400" indent="-228600">
              <a:buClr>
                <a:schemeClr val="accent4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9847-2B8A-E44D-9585-934E5C01F374}" type="datetime1">
              <a:rPr lang="en-AU" smtClean="0"/>
              <a:t>18/7/17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Principles of Web Design 5th 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555304" cy="365125"/>
          </a:xfrm>
        </p:spPr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62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0728"/>
            <a:ext cx="4392488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333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04" y="1484784"/>
            <a:ext cx="4389884" cy="4680520"/>
          </a:xfrm>
        </p:spPr>
        <p:txBody>
          <a:bodyPr>
            <a:normAutofit/>
          </a:bodyPr>
          <a:lstStyle>
            <a:lvl1pPr marL="342900" indent="-342900">
              <a:buClr>
                <a:srgbClr val="330066"/>
              </a:buClr>
              <a:buSzPct val="70000"/>
              <a:buFont typeface="Calibri" panose="020F0502020204030204" pitchFamily="34" charset="0"/>
              <a:buChar char="●"/>
              <a:defRPr sz="2400"/>
            </a:lvl1pPr>
            <a:lvl2pPr marL="742950" indent="-285750">
              <a:buClr>
                <a:srgbClr val="669999"/>
              </a:buClr>
              <a:buSzPct val="70000"/>
              <a:buFont typeface="Calibri" panose="020F0502020204030204" pitchFamily="34" charset="0"/>
              <a:buChar char="●"/>
              <a:defRPr sz="2400"/>
            </a:lvl2pPr>
            <a:lvl3pPr marL="1143000" indent="-228600">
              <a:buClr>
                <a:srgbClr val="CCCC00"/>
              </a:buClr>
              <a:buSzPct val="70000"/>
              <a:buFont typeface="Calibri" panose="020F0502020204030204" pitchFamily="34" charset="0"/>
              <a:buChar char="●"/>
              <a:defRPr sz="2400"/>
            </a:lvl3pPr>
            <a:lvl4pPr marL="1600200" indent="-228600">
              <a:buClr>
                <a:schemeClr val="accent3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4pPr>
            <a:lvl5pPr marL="2057400" indent="-228600">
              <a:buClr>
                <a:schemeClr val="accent4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980728"/>
            <a:ext cx="4392488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333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484784"/>
            <a:ext cx="4392488" cy="4680520"/>
          </a:xfrm>
        </p:spPr>
        <p:txBody>
          <a:bodyPr>
            <a:normAutofit/>
          </a:bodyPr>
          <a:lstStyle>
            <a:lvl1pPr marL="342900" indent="-342900">
              <a:buClr>
                <a:srgbClr val="330066"/>
              </a:buClr>
              <a:buSzPct val="70000"/>
              <a:buFont typeface="Calibri" panose="020F0502020204030204" pitchFamily="34" charset="0"/>
              <a:buChar char="●"/>
              <a:defRPr sz="2400"/>
            </a:lvl1pPr>
            <a:lvl2pPr marL="742950" indent="-285750">
              <a:buClr>
                <a:srgbClr val="669999"/>
              </a:buClr>
              <a:buSzPct val="70000"/>
              <a:buFont typeface="Calibri" panose="020F0502020204030204" pitchFamily="34" charset="0"/>
              <a:buChar char="●"/>
              <a:defRPr sz="2400"/>
            </a:lvl2pPr>
            <a:lvl3pPr marL="1143000" indent="-228600">
              <a:buClr>
                <a:srgbClr val="CCCC00"/>
              </a:buClr>
              <a:buSzPct val="70000"/>
              <a:buFont typeface="Calibri" panose="020F0502020204030204" pitchFamily="34" charset="0"/>
              <a:buChar char="●"/>
              <a:defRPr sz="2400"/>
            </a:lvl3pPr>
            <a:lvl4pPr marL="1600200" indent="-228600">
              <a:buClr>
                <a:schemeClr val="accent3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4pPr>
            <a:lvl5pPr marL="2057400" indent="-228600">
              <a:buClr>
                <a:schemeClr val="accent4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571D-1537-D94E-9C2D-A259B54AC163}" type="datetime1">
              <a:rPr lang="en-AU" smtClean="0"/>
              <a:t>18/7/17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Principles of Web Design 5th Ed.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87698" y="6381328"/>
            <a:ext cx="2133600" cy="365125"/>
          </a:xfrm>
        </p:spPr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654" y="51849"/>
            <a:ext cx="8579296" cy="490066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sz="3200" b="1">
                <a:solidFill>
                  <a:srgbClr val="33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4599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33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2F06-F51E-254A-A7E1-E6417EE001B0}" type="datetime1">
              <a:rPr lang="en-AU" smtClean="0"/>
              <a:t>18/7/17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Principles of Web Design 5th 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gradFill rotWithShape="1">
            <a:gsLst>
              <a:gs pos="0">
                <a:srgbClr val="00AEEF"/>
              </a:gs>
              <a:gs pos="100000">
                <a:srgbClr val="2E3192"/>
              </a:gs>
            </a:gsLst>
            <a:lin ang="0" scaled="1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05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3188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3F970-7D45-B34C-A01E-7C29643C9B64}" type="datetime1">
              <a:rPr lang="en-AU" smtClean="0"/>
              <a:t>18/7/17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Principles of Web Design 5th 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9398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3008313" cy="958428"/>
          </a:xfrm>
        </p:spPr>
        <p:txBody>
          <a:bodyPr anchor="b"/>
          <a:lstStyle>
            <a:lvl1pPr algn="l">
              <a:defRPr sz="2000" b="1">
                <a:solidFill>
                  <a:srgbClr val="33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76672"/>
            <a:ext cx="5111750" cy="5649491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6CDF-4E40-EE4E-BAF4-6414F9061C2E}" type="datetime1">
              <a:rPr lang="en-AU" smtClean="0"/>
              <a:t>18/7/17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Principles of Web Design 5th 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4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33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6FA-1B61-8140-B787-28B78DAC626D}" type="datetime1">
              <a:rPr lang="en-AU" smtClean="0"/>
              <a:t>18/7/17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Principles of Web Design 5th 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969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775" y="152400"/>
            <a:ext cx="1292225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fld id="{E508B879-C553-5A4B-BE43-2B550DA65F3F}" type="datetime1">
              <a:rPr lang="en-AU" smtClean="0"/>
              <a:pPr/>
              <a:t>18/7/17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smtClean="0"/>
              <a:t>Principles of Web Design 5th 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fld id="{E426A74E-3489-134D-873C-86C5F4A446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gradFill rotWithShape="1">
            <a:gsLst>
              <a:gs pos="0">
                <a:srgbClr val="00AEEF"/>
              </a:gs>
              <a:gs pos="100000">
                <a:srgbClr val="2E3192"/>
              </a:gs>
            </a:gsLst>
            <a:lin ang="0" scaled="1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05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012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this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pseudocode for a program to repeatedly ask the user for a number then print that number squared. When the user enters zero or a negative number, stop.</a:t>
            </a:r>
          </a:p>
          <a:p>
            <a:r>
              <a:rPr lang="en-US" dirty="0" smtClean="0"/>
              <a:t>Then (if you’re done), write Python code for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9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Repetition, quick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Repeating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Besides selecting which statements to execute, a fundamental need in a program is repetition</a:t>
            </a:r>
          </a:p>
          <a:p>
            <a:pPr lvl="1"/>
            <a:r>
              <a:rPr lang="en-US" smtClean="0"/>
              <a:t>repeat a set of statements under some conditions</a:t>
            </a:r>
          </a:p>
          <a:p>
            <a:r>
              <a:rPr lang="en-US" smtClean="0"/>
              <a:t>With both selection and repetition, we have the two most necessary programming statements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and For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while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is the more general repetition construct. It repeats a set of statements </a:t>
            </a:r>
            <a:r>
              <a:rPr lang="en-US" i="1" dirty="0" smtClean="0"/>
              <a:t>while</a:t>
            </a:r>
            <a:r>
              <a:rPr lang="en-US" dirty="0" smtClean="0"/>
              <a:t> some condition is True.</a:t>
            </a:r>
          </a:p>
          <a:p>
            <a:pPr lvl="1"/>
            <a:r>
              <a:rPr lang="en-US" dirty="0" smtClean="0"/>
              <a:t>or </a:t>
            </a:r>
            <a:r>
              <a:rPr lang="en-US" i="1" dirty="0" smtClean="0"/>
              <a:t>until </a:t>
            </a:r>
            <a:r>
              <a:rPr lang="en-US" dirty="0" smtClean="0"/>
              <a:t>some condition is False </a:t>
            </a:r>
            <a:br>
              <a:rPr lang="en-US" dirty="0" smtClean="0"/>
            </a:br>
            <a:r>
              <a:rPr lang="en-US" dirty="0" smtClean="0"/>
              <a:t>(opposite way of thinking about the same thing)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for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is useful </a:t>
            </a:r>
            <a:r>
              <a:rPr lang="en-US" dirty="0" smtClean="0"/>
              <a:t>for moving </a:t>
            </a:r>
            <a:r>
              <a:rPr lang="en-US" dirty="0" smtClean="0"/>
              <a:t>through all the elements of a data structure, one at a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between while and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 smtClean="0"/>
              <a:t>Use:</a:t>
            </a:r>
          </a:p>
          <a:p>
            <a:pPr fontAlgn="base"/>
            <a:r>
              <a:rPr lang="en-US" dirty="0" smtClean="0"/>
              <a:t>for </a:t>
            </a:r>
            <a:r>
              <a:rPr lang="en-US" dirty="0"/>
              <a:t>loop </a:t>
            </a:r>
            <a:r>
              <a:rPr lang="en-US" dirty="0" smtClean="0"/>
              <a:t>for </a:t>
            </a:r>
            <a:r>
              <a:rPr lang="en-US" b="1" dirty="0"/>
              <a:t>fixed (definite) repetition</a:t>
            </a:r>
            <a:endParaRPr lang="en-US" dirty="0"/>
          </a:p>
          <a:p>
            <a:pPr lvl="1" fontAlgn="base"/>
            <a:r>
              <a:rPr lang="en-US" dirty="0"/>
              <a:t>The number of iterations is a fixed </a:t>
            </a:r>
            <a:r>
              <a:rPr lang="en-US" dirty="0" smtClean="0"/>
              <a:t>value (e.g. do something n times)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while </a:t>
            </a:r>
            <a:r>
              <a:rPr lang="en-US" dirty="0"/>
              <a:t>loop </a:t>
            </a:r>
            <a:r>
              <a:rPr lang="en-US" dirty="0" smtClean="0"/>
              <a:t>for </a:t>
            </a:r>
            <a:r>
              <a:rPr lang="en-US" b="1" dirty="0"/>
              <a:t>variable (indefinite) 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loop</a:t>
            </a: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Top-tested loop (pretest)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smtClean="0"/>
              <a:t>Boolean </a:t>
            </a:r>
            <a:r>
              <a:rPr lang="en-US" dirty="0"/>
              <a:t>before running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smtClean="0"/>
              <a:t>Boolean </a:t>
            </a:r>
            <a:r>
              <a:rPr lang="en-US" dirty="0"/>
              <a:t>before each iteration of the loop</a:t>
            </a:r>
          </a:p>
          <a:p>
            <a:pPr lvl="1" eaLnBrk="1" hangingPunct="1">
              <a:buFont typeface="Wingdings" pitchFamily="-109" charset="2"/>
              <a:buNone/>
            </a:pPr>
            <a:endParaRPr lang="en-US" dirty="0"/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expression:</a:t>
            </a:r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  suite</a:t>
            </a:r>
            <a:endParaRPr lang="en-US" dirty="0">
              <a:solidFill>
                <a:srgbClr val="000000"/>
              </a:solidFill>
              <a:latin typeface="Courier New"/>
              <a:ea typeface="ＭＳ Ｐゴシック" pitchFamily="-109" charset="-128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81400"/>
            <a:ext cx="2715491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4800"/>
            <a:ext cx="3276600" cy="5976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General approach to a while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outside the loop, initialize the 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Boolean</a:t>
            </a: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somewhere inside the loop you perform some operation which changes the state of the program, eventually leading to a False 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Boolean 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and exiting the loop</a:t>
            </a:r>
          </a:p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Have to have both!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 and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Python</a:t>
            </a:r>
            <a:r>
              <a:rPr lang="fr-FR" dirty="0" smtClean="0"/>
              <a:t>'</a:t>
            </a:r>
            <a:r>
              <a:rPr lang="en-US" dirty="0" smtClean="0"/>
              <a:t>s strengths is its rich set of built-in data structures</a:t>
            </a:r>
          </a:p>
          <a:p>
            <a:r>
              <a:rPr lang="en-US" dirty="0" smtClean="0"/>
              <a:t>The for statement iterates through each element of a collection (list,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for element in collection: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suite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05200"/>
            <a:ext cx="3990109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6200"/>
            <a:ext cx="3352800" cy="63306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buClrTx/>
              <a:buSzTx/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age = </a:t>
            </a:r>
            <a:r>
              <a:rPr lang="en-US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"Age: 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age &lt;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"Invalid age"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age = </a:t>
            </a:r>
            <a:r>
              <a:rPr lang="en-US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"Age: 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age &lt;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18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"At"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age, 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"you are a minor."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"At"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age, 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"you are an adult."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2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8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 in Depth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True, and what is False?</a:t>
            </a:r>
            <a:endParaRPr lang="en-US" dirty="0"/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true: any nonzero number or nonempty object. </a:t>
            </a:r>
            <a:br>
              <a:rPr lang="en-US" dirty="0" smtClean="0"/>
            </a:b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1, 100, "hello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, [a, b]</a:t>
            </a:r>
          </a:p>
          <a:p>
            <a:r>
              <a:rPr lang="en-US" dirty="0" smtClean="0"/>
              <a:t>false: a zero number or empty object. </a:t>
            </a:r>
            <a:br>
              <a:rPr lang="en-US" dirty="0" smtClean="0"/>
            </a:b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0, "",[], {}</a:t>
            </a:r>
          </a:p>
          <a:p>
            <a:r>
              <a:rPr lang="en-US" dirty="0" smtClean="0"/>
              <a:t>Special values called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 smtClean="0"/>
              <a:t>, which are just subs for 1 and 0. However, they print nicely (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Also a special value,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None</a:t>
            </a:r>
            <a:r>
              <a:rPr lang="en-US" dirty="0" smtClean="0"/>
              <a:t>, less than everything and equal to nothing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does Equality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Two senses of equality</a:t>
            </a:r>
          </a:p>
          <a:p>
            <a:r>
              <a:rPr lang="en-US" dirty="0" smtClean="0"/>
              <a:t>two variables refer to different objects, each object representing the same </a:t>
            </a:r>
            <a:r>
              <a:rPr lang="en-US" b="1" dirty="0" smtClean="0"/>
              <a:t>value</a:t>
            </a:r>
          </a:p>
          <a:p>
            <a:pPr lvl="1"/>
            <a:r>
              <a:rPr lang="en-US" dirty="0" smtClean="0"/>
              <a:t>value equality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two variables refer to the same </a:t>
            </a:r>
            <a:r>
              <a:rPr lang="en-US" b="1" dirty="0" smtClean="0"/>
              <a:t>object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id() </a:t>
            </a:r>
            <a:r>
              <a:rPr lang="en-US" dirty="0" smtClean="0"/>
              <a:t>function used for this.</a:t>
            </a:r>
          </a:p>
          <a:p>
            <a:pPr lvl="1"/>
            <a:r>
              <a:rPr lang="en-US" dirty="0" smtClean="0"/>
              <a:t>reference equality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983" y="1142999"/>
            <a:ext cx="7981217" cy="51237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33400"/>
            <a:ext cx="405245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 vs. same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== </a:t>
            </a:r>
            <a:r>
              <a:rPr lang="en-US" dirty="0" smtClean="0"/>
              <a:t>compares values of two variable</a:t>
            </a:r>
            <a:r>
              <a:rPr lang="fr-FR" dirty="0" smtClean="0"/>
              <a:t>'</a:t>
            </a:r>
            <a:r>
              <a:rPr lang="en-US" dirty="0" smtClean="0"/>
              <a:t>s objects, do they represent the same value</a:t>
            </a:r>
          </a:p>
          <a:p>
            <a:r>
              <a:rPr lang="en-US" dirty="0" smtClean="0">
                <a:solidFill>
                  <a:srgbClr val="660066"/>
                </a:solidFill>
              </a:rPr>
              <a:t>is </a:t>
            </a:r>
            <a:r>
              <a:rPr lang="en-US" dirty="0" smtClean="0"/>
              <a:t>operator determines if two variables are associated with the same value</a:t>
            </a:r>
          </a:p>
          <a:p>
            <a:pPr marL="0" indent="0">
              <a:buNone/>
            </a:pPr>
            <a:r>
              <a:rPr lang="en-US" dirty="0" smtClean="0"/>
              <a:t>From the figure:</a:t>
            </a: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a_float</a:t>
            </a:r>
            <a:r>
              <a:rPr lang="en-US" dirty="0" smtClean="0">
                <a:latin typeface="Courier New"/>
                <a:cs typeface="Courier New"/>
              </a:rPr>
              <a:t> == </a:t>
            </a:r>
            <a:r>
              <a:rPr lang="en-US" dirty="0" err="1" smtClean="0">
                <a:latin typeface="Courier New"/>
                <a:cs typeface="Courier New"/>
              </a:rPr>
              <a:t>b_float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True </a:t>
            </a: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  <a:sym typeface="Wingdings"/>
              </a:rPr>
              <a:t>a_float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 smtClean="0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 False</a:t>
            </a: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 smtClean="0">
                <a:latin typeface="Courier New"/>
                <a:cs typeface="Courier New"/>
                <a:sym typeface="Wingdings"/>
              </a:rPr>
              <a:t>c_float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 True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58" y="5174697"/>
            <a:ext cx="2608546" cy="16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Chained comparisons</a:t>
            </a: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Python, chained comparisons work just like you would expect in a mathematical expression:</a:t>
            </a:r>
          </a:p>
          <a:p>
            <a:r>
              <a:rPr lang="en-US" dirty="0" smtClean="0"/>
              <a:t>Given number has the value 5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0 &lt;= number &lt;= 5 		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True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0 &lt; number &lt;= 5 &gt; 1 	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False</a:t>
            </a:r>
            <a:endParaRPr lang="en-US" dirty="0" smtClean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Pitfall</a:t>
            </a:r>
            <a:endParaRPr 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floating point arithmetic is approximate!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0"/>
            <a:ext cx="5638800" cy="3506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using "close enough"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Establish a level of "close enough" for equality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80" y="3048000"/>
            <a:ext cx="3112994" cy="109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4800"/>
            <a:ext cx="835818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Precedence &amp; Associativity</a:t>
            </a: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Relational operators have precedence and associativity just like numerical operators.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6179457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" y="5410200"/>
            <a:ext cx="88392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oolean operators vs. </a:t>
            </a:r>
            <a:r>
              <a:rPr lang="en-US" dirty="0" err="1" smtClean="0"/>
              <a:t>relationals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operations always return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</a:p>
          <a:p>
            <a:r>
              <a:rPr lang="en-US" dirty="0" smtClean="0"/>
              <a:t>Boolean operators (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and, or</a:t>
            </a:r>
            <a:r>
              <a:rPr lang="en-US" dirty="0" smtClean="0"/>
              <a:t>) are different in that:</a:t>
            </a:r>
          </a:p>
          <a:p>
            <a:pPr lvl="1"/>
            <a:r>
              <a:rPr lang="en-US" dirty="0" smtClean="0"/>
              <a:t>They can return values </a:t>
            </a:r>
            <a:br>
              <a:rPr lang="en-US" dirty="0" smtClean="0"/>
            </a:br>
            <a:r>
              <a:rPr lang="en-US" dirty="0" smtClean="0"/>
              <a:t>(that represent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They have </a:t>
            </a:r>
            <a:r>
              <a:rPr lang="en-US" b="1" i="1" dirty="0" smtClean="0"/>
              <a:t>short circuiting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Control, Quick Overview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Short-circuit evaluation is </a:t>
            </a:r>
            <a:r>
              <a:rPr lang="en" sz="3400" dirty="0" smtClean="0">
                <a:latin typeface="Calibri"/>
                <a:ea typeface="Calibri"/>
                <a:cs typeface="Calibri"/>
                <a:sym typeface="Calibri"/>
              </a:rPr>
              <a:t>useful</a:t>
            </a:r>
            <a:endParaRPr lang="en" sz="3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19100">
              <a:spcBef>
                <a:spcPts val="500"/>
              </a:spcBef>
              <a:buSzPct val="100000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This turns out to be very important - especially if the RHS expression might cause the program to 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crash!</a:t>
            </a:r>
            <a:endParaRPr lang="en-US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19100">
              <a:spcBef>
                <a:spcPts val="500"/>
              </a:spcBef>
              <a:buSzPct val="100000"/>
            </a:pPr>
            <a:endParaRPr lang="en-US" sz="2400" dirty="0" smtClean="0">
              <a:latin typeface="Calibri"/>
              <a:ea typeface="Calibri"/>
              <a:sym typeface="Calibri"/>
            </a:endParaRPr>
          </a:p>
          <a:p>
            <a:pPr marL="76200" indent="0">
              <a:spcBef>
                <a:spcPts val="500"/>
              </a:spcBef>
              <a:buSzPct val="100000"/>
              <a:buNone/>
            </a:pP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rules:</a:t>
            </a:r>
          </a:p>
          <a:p>
            <a:pPr marL="419100">
              <a:spcBef>
                <a:spcPts val="500"/>
              </a:spcBef>
              <a:buSzPct val="100000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If the LHS of an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expression evaluates to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False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lang="en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then the RHS is not evaluated</a:t>
            </a:r>
          </a:p>
          <a:p>
            <a:pPr>
              <a:spcBef>
                <a:spcPts val="500"/>
              </a:spcBef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19100">
              <a:spcBef>
                <a:spcPts val="500"/>
              </a:spcBef>
              <a:buSzPct val="100000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If the LHS of an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expression evaluates to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lang="en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the RHS is not evaluated</a:t>
            </a:r>
          </a:p>
          <a:p>
            <a:pPr>
              <a:spcBef>
                <a:spcPts val="500"/>
              </a:spcBef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500"/>
              </a:spcBef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500"/>
              </a:spcBef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21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3600" dirty="0" err="1" smtClean="0">
                <a:latin typeface="Calibri"/>
                <a:ea typeface="Calibri"/>
                <a:cs typeface="Calibri"/>
                <a:sym typeface="Calibri"/>
              </a:rPr>
              <a:t>xample</a:t>
            </a: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: avoid division-by-zero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04800" y="1676400"/>
            <a:ext cx="8610600" cy="3962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numerator = </a:t>
            </a:r>
            <a:r>
              <a:rPr lang="en-US" sz="2200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"Enter a numerator: "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))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denominator = </a:t>
            </a:r>
            <a:r>
              <a:rPr lang="en-US" sz="2200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"Enter a denominator: "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))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denominator != </a:t>
            </a:r>
            <a:r>
              <a:rPr lang="en-US" sz="22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en-US" sz="22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and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numerator % denominator == </a:t>
            </a:r>
            <a:r>
              <a:rPr lang="en-US" sz="22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20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"Okay"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20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"Error"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endParaRPr lang="en" sz="2200" dirty="0">
              <a:solidFill>
                <a:schemeClr val="dk1"/>
              </a:solidFill>
              <a:latin typeface="Consolas" charset="0"/>
              <a:ea typeface="Consolas" charset="0"/>
              <a:cs typeface="Consolas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3347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217950" y="245800"/>
            <a:ext cx="7598100" cy="12000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400" dirty="0" smtClean="0">
                <a:latin typeface="Calibri"/>
                <a:ea typeface="Calibri"/>
                <a:cs typeface="Calibri"/>
                <a:sym typeface="Calibri"/>
              </a:rPr>
              <a:t>Boolean expressions</a:t>
            </a:r>
            <a:r>
              <a:rPr lang="en-US" sz="3400" dirty="0" smtClean="0">
                <a:latin typeface="Calibri"/>
                <a:ea typeface="Calibri"/>
                <a:cs typeface="Calibri"/>
                <a:sym typeface="Calibri"/>
              </a:rPr>
              <a:t> can be varied to be</a:t>
            </a:r>
            <a:r>
              <a:rPr lang="en" sz="34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400" dirty="0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more readable</a:t>
            </a: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36250" y="1581666"/>
            <a:ext cx="8229600" cy="476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000" b="1" dirty="0">
                <a:solidFill>
                  <a:schemeClr val="dk1"/>
                </a:solidFill>
              </a:rPr>
              <a:t>Consider this example: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 = </a:t>
            </a:r>
            <a:r>
              <a:rPr lang="en" sz="2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(input("Enter number: "))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2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not (number &gt;= 1 and number &lt;= 10)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print("Error - number is outside the range 1-10")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number = </a:t>
            </a:r>
            <a:r>
              <a:rPr lang="en" sz="2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(input("Enter number: "))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000" b="1" dirty="0">
                <a:solidFill>
                  <a:schemeClr val="dk1"/>
                </a:solidFill>
              </a:rPr>
              <a:t>Which can be redesigned and simplified as: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 = </a:t>
            </a:r>
            <a:r>
              <a:rPr lang="en" sz="2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(input("Enter number: "))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2000" b="1" dirty="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number &lt; 1 or number &gt; 10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print("Error - number is outside the range 1-10")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number = </a:t>
            </a:r>
            <a:r>
              <a:rPr lang="en" sz="2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(input("Enter number: "))</a:t>
            </a:r>
          </a:p>
        </p:txBody>
      </p:sp>
    </p:spTree>
    <p:extLst>
      <p:ext uri="{BB962C8B-B14F-4D97-AF65-F5344CB8AC3E}">
        <p14:creationId xmlns:p14="http://schemas.microsoft.com/office/powerpoint/2010/main" val="192622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217950" y="245800"/>
            <a:ext cx="7598100" cy="12000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Checking values are within or outside a range </a:t>
            </a:r>
            <a:b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(usually for error checking)</a:t>
            </a:r>
            <a:endParaRPr lang="en"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36250" y="1356100"/>
            <a:ext cx="8229600" cy="4697999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To determine if a value is </a:t>
            </a:r>
            <a:r>
              <a:rPr lang="en" sz="2400" i="1" dirty="0">
                <a:latin typeface="Calibri"/>
                <a:ea typeface="Calibri"/>
                <a:cs typeface="Calibri"/>
                <a:sym typeface="Calibri"/>
              </a:rPr>
              <a:t>within a range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we use the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operator and appropriate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relational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operators</a:t>
            </a:r>
          </a:p>
          <a:p>
            <a:pPr marL="4572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E.g. </a:t>
            </a:r>
            <a:r>
              <a:rPr lang="en" sz="2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(age &gt; 4) and (x &lt; 19)</a:t>
            </a:r>
          </a:p>
          <a:p>
            <a:pPr marL="457200"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But, to determine if that value is </a:t>
            </a:r>
            <a:r>
              <a:rPr lang="en" sz="2400" i="1" dirty="0">
                <a:latin typeface="Calibri"/>
                <a:ea typeface="Calibri"/>
                <a:cs typeface="Calibri"/>
                <a:sym typeface="Calibri"/>
              </a:rPr>
              <a:t>outside of </a:t>
            </a:r>
            <a:r>
              <a:rPr lang="en-US" sz="2400" i="1" dirty="0" smtClean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2400" i="1" dirty="0" smtClean="0">
                <a:latin typeface="Calibri"/>
                <a:ea typeface="Calibri"/>
                <a:cs typeface="Calibri"/>
                <a:sym typeface="Calibri"/>
              </a:rPr>
              <a:t>range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we use the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operator instead and </a:t>
            </a:r>
            <a:r>
              <a:rPr lang="en" sz="2400" i="1" dirty="0">
                <a:latin typeface="Calibri"/>
                <a:ea typeface="Calibri"/>
                <a:cs typeface="Calibri"/>
                <a:sym typeface="Calibri"/>
              </a:rPr>
              <a:t>opposite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relational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operators</a:t>
            </a:r>
          </a:p>
          <a:p>
            <a:pPr marL="9144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E.g. </a:t>
            </a:r>
            <a:r>
              <a:rPr lang="en" sz="2400" dirty="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(age &lt;= 4) or (age &gt;= 19)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48200"/>
            <a:ext cx="8855844" cy="1450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86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More on Assignments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 do multiple assignments</a:t>
            </a:r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a, b = 2, 3   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  <a:cs typeface="Courier New"/>
              </a:rPr>
              <a:t>first on right assigned to first on left, second on right assigned to second on left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print(a, b)  # </a:t>
            </a:r>
            <a:r>
              <a:rPr lang="en-US" dirty="0" smtClean="0">
                <a:cs typeface="Courier New"/>
              </a:rPr>
              <a:t>prints 2 3</a:t>
            </a:r>
          </a:p>
          <a:p>
            <a:pPr marL="0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a, b = 1, 2, 3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 </a:t>
            </a:r>
            <a:r>
              <a:rPr lang="en-US" dirty="0" smtClean="0">
                <a:cs typeface="Courier New"/>
                <a:sym typeface="Wingdings"/>
              </a:rPr>
              <a:t>Error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  <a:cs typeface="Courier New"/>
              </a:rPr>
              <a:t>counts on lhs and </a:t>
            </a:r>
            <a:r>
              <a:rPr lang="en-US" dirty="0" err="1" smtClean="0">
                <a:latin typeface="+mj-lt"/>
                <a:cs typeface="Courier New"/>
              </a:rPr>
              <a:t>rhs</a:t>
            </a:r>
            <a:r>
              <a:rPr lang="en-US" dirty="0" smtClean="0">
                <a:latin typeface="+mj-lt"/>
                <a:cs typeface="Courier New"/>
              </a:rPr>
              <a:t> must match</a:t>
            </a:r>
            <a:endParaRPr lang="en-US" dirty="0">
              <a:latin typeface="+mj-lt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Swap using multiple assignment</a:t>
            </a: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a, b = 2, 3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print(a, b) </a:t>
            </a:r>
            <a:r>
              <a:rPr lang="en-US" dirty="0" smtClean="0"/>
              <a:t># prints 2  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a, b = b, a  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print(a, b) </a:t>
            </a:r>
            <a:r>
              <a:rPr lang="en-US" dirty="0" smtClean="0"/>
              <a:t># prints 3  2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remember, evaluate all the values on the </a:t>
            </a:r>
            <a:r>
              <a:rPr lang="en-US" dirty="0" err="1" smtClean="0"/>
              <a:t>rhs</a:t>
            </a:r>
            <a:r>
              <a:rPr lang="en-US" dirty="0" smtClean="0"/>
              <a:t> first, then assign to variables on the lhs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for assignment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Unlike other operations which chain left to right, assignment chains right to left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a = b = 5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print(a, b) </a:t>
            </a:r>
            <a:r>
              <a:rPr lang="en-US" dirty="0" smtClean="0"/>
              <a:t># prints 5  5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Control: Selection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Compound Statements</a:t>
            </a: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Compound statements involve a set of statements being used as a group</a:t>
            </a:r>
          </a:p>
          <a:p>
            <a:r>
              <a:rPr lang="en-US" dirty="0" smtClean="0"/>
              <a:t>Most compound statements have:</a:t>
            </a:r>
          </a:p>
          <a:p>
            <a:pPr lvl="1"/>
            <a:r>
              <a:rPr lang="en-US" dirty="0" smtClean="0"/>
              <a:t>a header, ending with 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:</a:t>
            </a:r>
            <a:r>
              <a:rPr lang="en-US" dirty="0" smtClean="0"/>
              <a:t> (colon)</a:t>
            </a:r>
          </a:p>
          <a:p>
            <a:pPr lvl="1"/>
            <a:r>
              <a:rPr lang="en-US" dirty="0" smtClean="0"/>
              <a:t>a suite of statements to be executed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if, for, while </a:t>
            </a:r>
            <a:r>
              <a:rPr lang="en-US" dirty="0" smtClean="0"/>
              <a:t>are examples of compound statements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Selection</a:t>
            </a: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Selection is how programs make choices, and it is the process of making choices that provides a lot of the power of computing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format, suites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246882"/>
            <a:ext cx="6858000" cy="4857750"/>
          </a:xfrm>
        </p:spPr>
      </p:pic>
    </p:spTree>
    <p:extLst>
      <p:ext uri="{BB962C8B-B14F-4D97-AF65-F5344CB8AC3E}">
        <p14:creationId xmlns:p14="http://schemas.microsoft.com/office/powerpoint/2010/main" val="42127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Python Selection</a:t>
            </a:r>
            <a:endParaRPr lang="en-US" dirty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if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expression1: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suite1              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expression2: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suite2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(as many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elif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'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 as you want)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else: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suite_last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23091" y="5486400"/>
            <a:ext cx="90070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What happens if </a:t>
            </a:r>
            <a:r>
              <a:rPr lang="en-US" sz="36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 are replaced by </a:t>
            </a:r>
            <a:r>
              <a:rPr lang="en-US" sz="3600" dirty="0" smtClean="0">
                <a:solidFill>
                  <a:srgbClr val="000000"/>
                </a:solidFill>
                <a:latin typeface="Courier New"/>
                <a:cs typeface="Courier New"/>
              </a:rPr>
              <a:t>if</a:t>
            </a:r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?</a:t>
            </a:r>
            <a:endParaRPr lang="en-US" sz="3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1269023"/>
            <a:ext cx="8477250" cy="3912577"/>
          </a:xfrm>
        </p:spPr>
      </p:pic>
    </p:spTree>
    <p:extLst>
      <p:ext uri="{BB962C8B-B14F-4D97-AF65-F5344CB8AC3E}">
        <p14:creationId xmlns:p14="http://schemas.microsoft.com/office/powerpoint/2010/main" val="28480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Control: Repetition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while loop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Working with the </a:t>
            </a:r>
            <a:r>
              <a:rPr lang="en-US" b="1" i="1" dirty="0" smtClean="0"/>
              <a:t>loop control variable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Initialize the variable, typically outside of the loop and before the loop begins.</a:t>
            </a:r>
          </a:p>
          <a:p>
            <a:r>
              <a:rPr lang="en-US" dirty="0" smtClean="0"/>
              <a:t>The condition statement of the while loop involves a Boolean using the variable.</a:t>
            </a:r>
          </a:p>
          <a:p>
            <a:r>
              <a:rPr lang="en-US" dirty="0" smtClean="0"/>
              <a:t>Modify the value of the control variable during the course of the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6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Problems (with your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Loop never starts:</a:t>
            </a:r>
          </a:p>
          <a:p>
            <a:r>
              <a:rPr lang="en-US" dirty="0" smtClean="0"/>
              <a:t>the control variable is not initialized as you thought (or perhaps you don</a:t>
            </a:r>
            <a:r>
              <a:rPr lang="fr-FR" dirty="0" smtClean="0"/>
              <a:t>'</a:t>
            </a:r>
            <a:r>
              <a:rPr lang="en-US" dirty="0" smtClean="0"/>
              <a:t>t always want it to start)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Loop never ends:</a:t>
            </a:r>
          </a:p>
          <a:p>
            <a:r>
              <a:rPr lang="en-US" dirty="0" smtClean="0"/>
              <a:t>the control variable is not modified during the loop (or not modified in a way to make the Boolean come out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Break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break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 in a loop exits the loop</a:t>
            </a:r>
          </a:p>
          <a:p>
            <a:r>
              <a:rPr lang="en-US" dirty="0" smtClean="0"/>
              <a:t>It exists immediately, skipping whatever remains of the loop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continue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statement, if executed in a loop, means to immediately jump back to the top of the loop and re-evaluate the conditional</a:t>
            </a:r>
          </a:p>
          <a:p>
            <a:r>
              <a:rPr lang="en-US" dirty="0" smtClean="0"/>
              <a:t>Any remaining parts of the loop are skipped for the one iteration when the continue was executed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20638" y="195263"/>
            <a:ext cx="8578850" cy="490537"/>
          </a:xfrm>
        </p:spPr>
        <p:txBody>
          <a:bodyPr/>
          <a:lstStyle/>
          <a:p>
            <a:pPr eaLnBrk="1" hangingPunct="1"/>
            <a:r>
              <a:rPr lang="en-GB" altLang="en-US">
                <a:latin typeface="Arial" charset="0"/>
                <a:ea typeface="ＭＳ Ｐゴシック" charset="-128"/>
              </a:rPr>
              <a:t>Now… Write this program: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71438" y="981075"/>
            <a:ext cx="8929687" cy="5289550"/>
          </a:xfrm>
        </p:spPr>
        <p:txBody>
          <a:bodyPr/>
          <a:lstStyle/>
          <a:p>
            <a:pPr eaLnBrk="1" hangingPunct="1">
              <a:buFont typeface="Wingdings" charset="2"/>
              <a:buChar char="l"/>
            </a:pPr>
            <a:r>
              <a:rPr lang="en-GB" altLang="en-US">
                <a:latin typeface="Arial" charset="0"/>
                <a:ea typeface="ＭＳ Ｐゴシック" charset="-128"/>
              </a:rPr>
              <a:t>Ask the user to guess a number between 1 and 10 and keep asking until they get it right.</a:t>
            </a:r>
          </a:p>
          <a:p>
            <a:pPr lvl="1" eaLnBrk="1" hangingPunct="1">
              <a:buFont typeface="Wingdings" charset="2"/>
              <a:buChar char="l"/>
            </a:pPr>
            <a:r>
              <a:rPr lang="en-GB" altLang="en-US">
                <a:latin typeface="Arial" charset="0"/>
                <a:ea typeface="ＭＳ Ｐゴシック" charset="-128"/>
              </a:rPr>
              <a:t>Use a constant for the secret number</a:t>
            </a:r>
          </a:p>
          <a:p>
            <a:pPr lvl="1" eaLnBrk="1" hangingPunct="1">
              <a:buFont typeface="Wingdings" charset="2"/>
              <a:buChar char="l"/>
            </a:pPr>
            <a:r>
              <a:rPr lang="en-GB" altLang="en-US">
                <a:latin typeface="Arial" charset="0"/>
                <a:ea typeface="ＭＳ Ｐゴシック" charset="-128"/>
              </a:rPr>
              <a:t>Just use "? " as the prompt for now</a:t>
            </a:r>
          </a:p>
        </p:txBody>
      </p:sp>
    </p:spTree>
    <p:extLst>
      <p:ext uri="{BB962C8B-B14F-4D97-AF65-F5344CB8AC3E}">
        <p14:creationId xmlns:p14="http://schemas.microsoft.com/office/powerpoint/2010/main" val="11777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20638" y="195263"/>
            <a:ext cx="8578850" cy="490537"/>
          </a:xfrm>
        </p:spPr>
        <p:txBody>
          <a:bodyPr/>
          <a:lstStyle/>
          <a:p>
            <a:pPr eaLnBrk="1" hangingPunct="1"/>
            <a:r>
              <a:rPr lang="en-GB" altLang="en-US">
                <a:latin typeface="Arial" charset="0"/>
                <a:ea typeface="ＭＳ Ｐゴシック" charset="-128"/>
              </a:rPr>
              <a:t>Guessing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8" y="981075"/>
            <a:ext cx="8929687" cy="5289550"/>
          </a:xfrm>
        </p:spPr>
        <p:txBody>
          <a:bodyPr rtlCol="0">
            <a:normAutofit fontScale="92500"/>
          </a:bodyPr>
          <a:lstStyle/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600" b="1" dirty="0">
                <a:latin typeface="Courier New"/>
                <a:ea typeface="+mn-ea"/>
                <a:cs typeface="Courier New"/>
              </a:rPr>
              <a:t>SECRET = 6</a:t>
            </a:r>
          </a:p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600" b="1" dirty="0">
                <a:latin typeface="Courier New"/>
                <a:ea typeface="+mn-ea"/>
                <a:cs typeface="Courier New"/>
              </a:rPr>
              <a:t>guess = </a:t>
            </a:r>
            <a:r>
              <a:rPr lang="en-GB" sz="2600" b="1" dirty="0" err="1">
                <a:latin typeface="Courier New"/>
                <a:ea typeface="+mn-ea"/>
                <a:cs typeface="Courier New"/>
              </a:rPr>
              <a:t>int</a:t>
            </a:r>
            <a:r>
              <a:rPr lang="en-GB" sz="2600" b="1" dirty="0">
                <a:latin typeface="Courier New"/>
                <a:ea typeface="+mn-ea"/>
                <a:cs typeface="Courier New"/>
              </a:rPr>
              <a:t>(input("? "))</a:t>
            </a:r>
          </a:p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600" b="1" dirty="0">
                <a:latin typeface="Courier New"/>
                <a:ea typeface="+mn-ea"/>
                <a:cs typeface="Courier New"/>
              </a:rPr>
              <a:t>while guess != SECRET:</a:t>
            </a:r>
          </a:p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600" b="1" dirty="0">
                <a:latin typeface="Courier New"/>
                <a:ea typeface="+mn-ea"/>
                <a:cs typeface="Courier New"/>
              </a:rPr>
              <a:t>    print("Guess again!")</a:t>
            </a:r>
          </a:p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600" b="1" dirty="0">
                <a:latin typeface="Courier New"/>
                <a:ea typeface="+mn-ea"/>
                <a:cs typeface="Courier New"/>
              </a:rPr>
              <a:t>    guess = </a:t>
            </a:r>
            <a:r>
              <a:rPr lang="en-US" sz="2600" b="1" dirty="0" err="1">
                <a:latin typeface="Courier New"/>
                <a:ea typeface="+mn-ea"/>
                <a:cs typeface="Courier New"/>
              </a:rPr>
              <a:t>int</a:t>
            </a:r>
            <a:r>
              <a:rPr lang="en-US" sz="2600" b="1" dirty="0">
                <a:latin typeface="Courier New"/>
                <a:ea typeface="+mn-ea"/>
                <a:cs typeface="Courier New"/>
              </a:rPr>
              <a:t>(input("? "))</a:t>
            </a:r>
          </a:p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600" b="1" dirty="0">
                <a:latin typeface="Courier New"/>
                <a:ea typeface="+mn-ea"/>
                <a:cs typeface="Courier New"/>
              </a:rPr>
              <a:t>print("You got it!</a:t>
            </a:r>
            <a:r>
              <a:rPr lang="en-US" sz="2600" b="1" dirty="0" smtClean="0">
                <a:latin typeface="Courier New"/>
                <a:ea typeface="+mn-ea"/>
                <a:cs typeface="Courier New"/>
              </a:rPr>
              <a:t>")</a:t>
            </a:r>
            <a:endParaRPr lang="en-GB" sz="2600" b="1" dirty="0" smtClean="0">
              <a:latin typeface="Courier New"/>
              <a:ea typeface="+mn-ea"/>
              <a:cs typeface="Courier New"/>
            </a:endParaRP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GB" b="1" dirty="0" smtClean="0">
              <a:latin typeface="Courier New"/>
              <a:ea typeface="+mn-ea"/>
              <a:cs typeface="Courier New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latin typeface="Arial"/>
                <a:ea typeface="+mn-ea"/>
                <a:cs typeface="Arial"/>
              </a:rPr>
              <a:t>This is THE standard while loop format we want you to learn.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latin typeface="Arial"/>
                <a:ea typeface="+mn-ea"/>
                <a:cs typeface="Arial"/>
              </a:rPr>
              <a:t>Note that the line before the loop header (condition) is the same as the last line of the body</a:t>
            </a:r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 flipH="1">
            <a:off x="5257800" y="1676400"/>
            <a:ext cx="228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746750" y="1484313"/>
            <a:ext cx="1631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FF3300"/>
                </a:solidFill>
              </a:rPr>
              <a:t>"priming read"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6019800" y="3011488"/>
            <a:ext cx="228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508750" y="2819400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3300"/>
                </a:solidFill>
              </a:rPr>
              <a:t>same as priming read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5249863" y="2097088"/>
            <a:ext cx="228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738813" y="1905000"/>
            <a:ext cx="3405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3300"/>
                </a:solidFill>
              </a:rPr>
              <a:t>meaningful (readable) condition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500188"/>
            <a:ext cx="4495800" cy="38100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206500" y="2819400"/>
            <a:ext cx="4495800" cy="38100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56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2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24865" y="990600"/>
            <a:ext cx="4580899" cy="5410200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23" y="1143000"/>
            <a:ext cx="45364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1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latin typeface="Arial" charset="0"/>
                <a:ea typeface="ＭＳ Ｐゴシック" charset="-128"/>
              </a:rPr>
              <a:t>while True?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charset="2"/>
              <a:buChar char="l"/>
            </a:pPr>
            <a:r>
              <a:rPr lang="en-GB" altLang="en-US" dirty="0" smtClean="0">
                <a:latin typeface="Arial" charset="0"/>
                <a:ea typeface="ＭＳ Ｐゴシック" charset="-128"/>
              </a:rPr>
              <a:t>Be judicious in your use of </a:t>
            </a:r>
            <a:r>
              <a:rPr lang="en-GB" altLang="en-US" dirty="0" smtClean="0">
                <a:latin typeface="Courier New" charset="0"/>
                <a:ea typeface="ＭＳ Ｐゴシック" charset="-128"/>
              </a:rPr>
              <a:t>break</a:t>
            </a:r>
            <a:r>
              <a:rPr lang="en-GB" altLang="en-US" dirty="0" smtClean="0">
                <a:latin typeface="Arial" charset="0"/>
                <a:ea typeface="ＭＳ Ｐゴシック" charset="-128"/>
              </a:rPr>
              <a:t> statements</a:t>
            </a:r>
            <a:endParaRPr lang="en-GB" altLang="en-US" dirty="0">
              <a:latin typeface="Arial" charset="0"/>
              <a:ea typeface="ＭＳ Ｐゴシック" charset="-128"/>
            </a:endParaRPr>
          </a:p>
          <a:p>
            <a:pPr>
              <a:buFont typeface="Wingdings" charset="2"/>
              <a:buChar char="l"/>
            </a:pPr>
            <a:r>
              <a:rPr lang="en-GB" altLang="en-US" dirty="0" smtClean="0">
                <a:latin typeface="Arial" charset="0"/>
                <a:ea typeface="ＭＳ Ｐゴシック" charset="-128"/>
              </a:rPr>
              <a:t>When </a:t>
            </a:r>
            <a:r>
              <a:rPr lang="en-GB" altLang="en-US" dirty="0">
                <a:latin typeface="Arial" charset="0"/>
                <a:ea typeface="ＭＳ Ｐゴシック" charset="-128"/>
              </a:rPr>
              <a:t>you read a loop header, you should know when the loop will terminate, but when you read "while True", you have to keep reading to find out</a:t>
            </a:r>
          </a:p>
          <a:p>
            <a:pPr>
              <a:buFont typeface="Wingdings" charset="2"/>
              <a:buChar char="l"/>
            </a:pPr>
            <a:r>
              <a:rPr lang="en-GB" altLang="en-US" b="1" dirty="0">
                <a:latin typeface="Arial" charset="0"/>
                <a:ea typeface="ＭＳ Ｐゴシック" charset="-128"/>
              </a:rPr>
              <a:t>Do NOT use while True loops</a:t>
            </a:r>
            <a:r>
              <a:rPr lang="en-GB" altLang="en-US" dirty="0">
                <a:latin typeface="Arial" charset="0"/>
                <a:ea typeface="ＭＳ Ｐゴシック" charset="-128"/>
              </a:rPr>
              <a:t> and/or break statements, unless they are the best solution</a:t>
            </a:r>
          </a:p>
          <a:p>
            <a:pPr>
              <a:buFont typeface="Wingdings" charset="2"/>
              <a:buChar char="l"/>
            </a:pPr>
            <a:r>
              <a:rPr lang="en-GB" altLang="en-US" dirty="0">
                <a:latin typeface="Arial" charset="0"/>
                <a:ea typeface="ＭＳ Ｐゴシック" charset="-128"/>
              </a:rPr>
              <a:t>break IS only a good option in some situations</a:t>
            </a:r>
          </a:p>
          <a:p>
            <a:pPr>
              <a:buFont typeface="Wingdings" charset="2"/>
              <a:buChar char="l"/>
            </a:pPr>
            <a:r>
              <a:rPr lang="en-GB" altLang="en-US" dirty="0">
                <a:latin typeface="Arial" charset="0"/>
                <a:ea typeface="ＭＳ Ｐゴシック" charset="-128"/>
              </a:rPr>
              <a:t>while True is good in even fewer situations</a:t>
            </a:r>
          </a:p>
        </p:txBody>
      </p:sp>
    </p:spTree>
    <p:extLst>
      <p:ext uri="{BB962C8B-B14F-4D97-AF65-F5344CB8AC3E}">
        <p14:creationId xmlns:p14="http://schemas.microsoft.com/office/powerpoint/2010/main" val="2839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latin typeface="Arial" charset="0"/>
                <a:ea typeface="ＭＳ Ｐゴシック" charset="-128"/>
              </a:rPr>
              <a:t>while True?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>
              <a:buFont typeface="Wingdings" charset="2"/>
              <a:buChar char="l"/>
            </a:pPr>
            <a:r>
              <a:rPr lang="en-GB" altLang="en-US" sz="2800">
                <a:latin typeface="Arial" charset="0"/>
                <a:ea typeface="ＭＳ Ｐゴシック" charset="-128"/>
              </a:rPr>
              <a:t>Which one of these is easier to read (and write)?</a:t>
            </a:r>
          </a:p>
          <a:p>
            <a:pPr eaLnBrk="1" hangingPunct="1">
              <a:buFont typeface="Wingdings" charset="2"/>
              <a:buChar char="l"/>
            </a:pPr>
            <a:endParaRPr lang="en-GB" altLang="en-US" sz="2800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endParaRPr lang="en-GB" altLang="en-US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endParaRPr lang="en-GB" altLang="en-US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endParaRPr lang="en-GB" altLang="en-US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endParaRPr lang="en-GB" altLang="en-US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endParaRPr lang="en-GB" altLang="en-US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r>
              <a:rPr lang="en-GB" altLang="en-US">
                <a:latin typeface="Arial" charset="0"/>
                <a:ea typeface="ＭＳ Ｐゴシック" charset="-128"/>
              </a:rPr>
              <a:t>The extra 'overhead' of re-writing the priming read is not worth the loss of readability and the potential debugging issues of while True and break – </a:t>
            </a:r>
            <a:br>
              <a:rPr lang="en-GB" altLang="en-US">
                <a:latin typeface="Arial" charset="0"/>
                <a:ea typeface="ＭＳ Ｐゴシック" charset="-128"/>
              </a:rPr>
            </a:br>
            <a:r>
              <a:rPr lang="en-GB" altLang="en-US">
                <a:latin typeface="Arial" charset="0"/>
                <a:ea typeface="ＭＳ Ｐゴシック" charset="-128"/>
              </a:rPr>
              <a:t>especially for larger code (break might be hard to find)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09600" y="1981200"/>
            <a:ext cx="4191000" cy="2032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800" b="1">
                <a:latin typeface="Courier New" charset="0"/>
              </a:rPr>
              <a:t>while True:</a:t>
            </a:r>
          </a:p>
          <a:p>
            <a:pPr eaLnBrk="1" hangingPunct="1"/>
            <a:r>
              <a:rPr lang="en-US" altLang="en-US" sz="1800" b="1">
                <a:latin typeface="Courier New" charset="0"/>
              </a:rPr>
              <a:t>    guess = int(input("? "))</a:t>
            </a:r>
          </a:p>
          <a:p>
            <a:pPr eaLnBrk="1" hangingPunct="1"/>
            <a:r>
              <a:rPr lang="en-US" altLang="en-US" sz="1800" b="1">
                <a:latin typeface="Courier New" charset="0"/>
              </a:rPr>
              <a:t>    if guess == SECRET:</a:t>
            </a:r>
          </a:p>
          <a:p>
            <a:pPr eaLnBrk="1" hangingPunct="1"/>
            <a:r>
              <a:rPr lang="en-US" altLang="en-US" sz="1800" b="1">
                <a:latin typeface="Courier New" charset="0"/>
              </a:rPr>
              <a:t>        break</a:t>
            </a:r>
          </a:p>
          <a:p>
            <a:pPr eaLnBrk="1" hangingPunct="1"/>
            <a:r>
              <a:rPr lang="en-US" altLang="en-US" sz="1800" b="1">
                <a:latin typeface="Courier New" charset="0"/>
              </a:rPr>
              <a:t>    else:</a:t>
            </a:r>
          </a:p>
          <a:p>
            <a:pPr eaLnBrk="1" hangingPunct="1"/>
            <a:r>
              <a:rPr lang="en-GB" altLang="en-US" sz="1800" b="1">
                <a:latin typeface="Courier New" charset="0"/>
              </a:rPr>
              <a:t>        print("Guess again!")</a:t>
            </a:r>
            <a:endParaRPr lang="en-US" altLang="en-US" sz="1800" b="1">
              <a:latin typeface="Courier New" charset="0"/>
            </a:endParaRPr>
          </a:p>
          <a:p>
            <a:pPr eaLnBrk="1" hangingPunct="1"/>
            <a:r>
              <a:rPr lang="en-US" altLang="en-US" sz="1800" b="1">
                <a:latin typeface="Courier New" charset="0"/>
              </a:rPr>
              <a:t>print("You got it!")</a:t>
            </a:r>
            <a:endParaRPr lang="en-GB" altLang="en-US" sz="1800" b="1">
              <a:latin typeface="Courier New" charset="0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5029200" y="1981200"/>
            <a:ext cx="4038600" cy="147796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latin typeface="Courier New" charset="0"/>
              </a:rPr>
              <a:t>guess = int(input("? "))</a:t>
            </a:r>
          </a:p>
          <a:p>
            <a:pPr eaLnBrk="1" hangingPunct="1"/>
            <a:r>
              <a:rPr lang="en-GB" altLang="en-US" sz="1800" b="1">
                <a:latin typeface="Courier New" charset="0"/>
              </a:rPr>
              <a:t>while guess != SECRET:</a:t>
            </a:r>
          </a:p>
          <a:p>
            <a:pPr eaLnBrk="1" hangingPunct="1"/>
            <a:r>
              <a:rPr lang="en-GB" altLang="en-US" sz="1800" b="1">
                <a:latin typeface="Courier New" charset="0"/>
              </a:rPr>
              <a:t>    print("Guess again!")</a:t>
            </a:r>
          </a:p>
          <a:p>
            <a:pPr eaLnBrk="1" hangingPunct="1"/>
            <a:r>
              <a:rPr lang="en-US" altLang="en-US" sz="1800" b="1">
                <a:latin typeface="Courier New" charset="0"/>
              </a:rPr>
              <a:t>    guess = int(input("? "))</a:t>
            </a:r>
            <a:endParaRPr lang="en-GB" altLang="en-US" sz="1800" b="1">
              <a:latin typeface="Courier New" charset="0"/>
            </a:endParaRPr>
          </a:p>
          <a:p>
            <a:pPr eaLnBrk="1" hangingPunct="1"/>
            <a:r>
              <a:rPr lang="en-US" altLang="en-US" sz="1800" b="1">
                <a:latin typeface="Courier New" charset="0"/>
              </a:rPr>
              <a:t>print("You got it!")</a:t>
            </a:r>
            <a:endParaRPr lang="en-GB" altLang="en-US" sz="1800" b="1"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9800" y="5943600"/>
            <a:ext cx="6248400" cy="7080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GB" sz="2000" dirty="0"/>
              <a:t>If you have to write an if statement to break out of a loop, that should probably just be your normal loop condition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0" y="2590800"/>
            <a:ext cx="2743200" cy="30480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105400" y="2286000"/>
            <a:ext cx="3124200" cy="30480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89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range</a:t>
            </a:r>
            <a:r>
              <a:rPr lang="en-US" dirty="0" smtClean="0"/>
              <a:t> function represents a sequence of integers</a:t>
            </a:r>
          </a:p>
          <a:p>
            <a:r>
              <a:rPr lang="en-US" dirty="0" smtClean="0"/>
              <a:t>the range function takes 3 arguments:</a:t>
            </a:r>
            <a:br>
              <a:rPr lang="en-US" dirty="0" smtClean="0"/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range(start, end, step)</a:t>
            </a:r>
          </a:p>
          <a:p>
            <a:pPr lvl="1"/>
            <a:r>
              <a:rPr lang="en-US" dirty="0" smtClean="0"/>
              <a:t>the beginning of the range. Assumed to be 0 if not provided</a:t>
            </a:r>
          </a:p>
          <a:p>
            <a:pPr lvl="1"/>
            <a:r>
              <a:rPr lang="en-US" dirty="0" smtClean="0"/>
              <a:t>the end of the range, but not inclusive (up to but not including the number). Required</a:t>
            </a:r>
          </a:p>
          <a:p>
            <a:pPr lvl="1"/>
            <a:r>
              <a:rPr lang="en-US" dirty="0" smtClean="0"/>
              <a:t>the step of the range. Assumed to be 1 if not provided</a:t>
            </a:r>
          </a:p>
          <a:p>
            <a:r>
              <a:rPr lang="en-US" dirty="0" smtClean="0"/>
              <a:t>if only one </a:t>
            </a:r>
            <a:r>
              <a:rPr lang="en-US" dirty="0" err="1" smtClean="0"/>
              <a:t>arg</a:t>
            </a:r>
            <a:r>
              <a:rPr lang="en-US" dirty="0" smtClean="0"/>
              <a:t> provided, assumed to be the end value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through the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for num in range(1, 5):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print(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num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</a:t>
            </a:r>
          </a:p>
          <a:p>
            <a:r>
              <a:rPr lang="en-US" dirty="0" smtClean="0"/>
              <a:t>range represents the sequence 1, 2, 3, 4</a:t>
            </a:r>
          </a:p>
          <a:p>
            <a:r>
              <a:rPr lang="en-US" dirty="0" smtClean="0"/>
              <a:t>for loop assigns </a:t>
            </a:r>
            <a:r>
              <a:rPr lang="en-US" dirty="0" err="1" smtClean="0">
                <a:latin typeface="Courier New"/>
                <a:cs typeface="Courier New"/>
              </a:rPr>
              <a:t>num</a:t>
            </a:r>
            <a:r>
              <a:rPr lang="en-US" dirty="0" smtClean="0"/>
              <a:t> to each of the values in the sequence, one at a time, in sequence</a:t>
            </a:r>
          </a:p>
          <a:p>
            <a:r>
              <a:rPr lang="en-US" dirty="0" smtClean="0"/>
              <a:t>prints each number (one number per line)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generates on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Range generates its values on demand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81200"/>
            <a:ext cx="4425462" cy="43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and Odd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Use the remainder operator</a:t>
            </a:r>
          </a:p>
          <a:p>
            <a:r>
              <a:rPr lang="en-US" dirty="0" smtClean="0">
                <a:latin typeface="Courier New"/>
                <a:cs typeface="Courier New"/>
              </a:rPr>
              <a:t>if num % 2 == 0:   </a:t>
            </a:r>
            <a:r>
              <a:rPr lang="en-US" dirty="0" smtClean="0"/>
              <a:t># even</a:t>
            </a:r>
          </a:p>
          <a:p>
            <a:r>
              <a:rPr lang="en-US" dirty="0" smtClean="0">
                <a:latin typeface="Courier New"/>
                <a:cs typeface="Courier New"/>
              </a:rPr>
              <a:t>if num % 2 == 1:   </a:t>
            </a:r>
            <a:r>
              <a:rPr lang="en-US" dirty="0" smtClean="0"/>
              <a:t># odd</a:t>
            </a:r>
          </a:p>
          <a:p>
            <a:r>
              <a:rPr lang="en-US" dirty="0" smtClean="0">
                <a:latin typeface="Courier New"/>
                <a:cs typeface="Courier New"/>
              </a:rPr>
              <a:t>if </a:t>
            </a:r>
            <a:r>
              <a:rPr lang="en-US" dirty="0" err="1" smtClean="0">
                <a:latin typeface="Courier New"/>
                <a:cs typeface="Courier New"/>
              </a:rPr>
              <a:t>num</a:t>
            </a:r>
            <a:r>
              <a:rPr lang="en-US" dirty="0" smtClean="0">
                <a:latin typeface="Courier New"/>
                <a:cs typeface="Courier New"/>
              </a:rPr>
              <a:t> % 2:        </a:t>
            </a:r>
            <a:r>
              <a:rPr lang="en-US" dirty="0" smtClean="0"/>
              <a:t># odd (why???)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270" r="-270"/>
          <a:stretch/>
        </p:blipFill>
        <p:spPr>
          <a:xfrm>
            <a:off x="0" y="76199"/>
            <a:ext cx="6465455" cy="4541983"/>
          </a:xfrm>
        </p:spPr>
      </p:pic>
      <p:sp>
        <p:nvSpPr>
          <p:cNvPr id="4" name="TextBox 3"/>
          <p:cNvSpPr txBox="1"/>
          <p:nvPr/>
        </p:nvSpPr>
        <p:spPr bwMode="auto">
          <a:xfrm>
            <a:off x="609600" y="4800600"/>
            <a:ext cx="50008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n-lt"/>
              </a:rPr>
              <a:t>Note that </a:t>
            </a:r>
            <a:r>
              <a:rPr lang="en-US" sz="3600" dirty="0" smtClean="0">
                <a:solidFill>
                  <a:srgbClr val="660066"/>
                </a:solidFill>
                <a:latin typeface="+mn-lt"/>
              </a:rPr>
              <a:t>== </a:t>
            </a:r>
            <a:r>
              <a:rPr lang="en-US" sz="3600" dirty="0" smtClean="0">
                <a:latin typeface="+mn-lt"/>
              </a:rPr>
              <a:t>is equality,</a:t>
            </a:r>
          </a:p>
          <a:p>
            <a:r>
              <a:rPr lang="en-US" sz="3600" dirty="0" smtClean="0">
                <a:solidFill>
                  <a:srgbClr val="660066"/>
                </a:solidFill>
                <a:latin typeface="+mn-lt"/>
              </a:rPr>
              <a:t>=</a:t>
            </a:r>
            <a:r>
              <a:rPr lang="en-US" sz="3600" dirty="0" smtClean="0">
                <a:latin typeface="+mn-lt"/>
              </a:rPr>
              <a:t> is assignment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845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if statement</a:t>
            </a: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if </a:t>
            </a:r>
            <a:r>
              <a:rPr lang="en-US" dirty="0" err="1" smtClean="0">
                <a:latin typeface="Courier New"/>
                <a:cs typeface="Courier New"/>
              </a:rPr>
              <a:t>boolean</a:t>
            </a:r>
            <a:r>
              <a:rPr lang="en-US" dirty="0" smtClean="0">
                <a:latin typeface="Courier New"/>
                <a:cs typeface="Courier New"/>
              </a:rPr>
              <a:t> expression: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suite</a:t>
            </a:r>
          </a:p>
          <a:p>
            <a:endParaRPr lang="en-US" dirty="0" smtClean="0"/>
          </a:p>
          <a:p>
            <a:r>
              <a:rPr lang="en-US" dirty="0" smtClean="0"/>
              <a:t> evaluate the </a:t>
            </a:r>
            <a:r>
              <a:rPr lang="en-US" dirty="0" err="1" smtClean="0"/>
              <a:t>boolean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 if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/>
              <a:t>, execute all statements in the suite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Warning about indentation</a:t>
            </a:r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of the suite must all be indented the same number of spaces/tabs</a:t>
            </a:r>
          </a:p>
          <a:p>
            <a:r>
              <a:rPr lang="en-US" dirty="0" smtClean="0"/>
              <a:t>Python only recognizes suites when they are indented the same distance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i="1" dirty="0" smtClean="0"/>
              <a:t>standard is 4 spaces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 must be careful to get the indentation right to get suites right.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Selection, Round 2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if </a:t>
            </a:r>
            <a:r>
              <a:rPr lang="en-US" dirty="0" err="1" smtClean="0">
                <a:latin typeface="Courier New"/>
                <a:cs typeface="Courier New"/>
              </a:rPr>
              <a:t>boolean</a:t>
            </a:r>
            <a:r>
              <a:rPr lang="en-US" dirty="0" smtClean="0">
                <a:latin typeface="Courier New"/>
                <a:cs typeface="Courier New"/>
              </a:rPr>
              <a:t> expression:	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		suite1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		suite2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4267200" y="2819400"/>
            <a:ext cx="5334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8138" indent="-338138"/>
            <a:r>
              <a:rPr lang="en-US" sz="3600" dirty="0">
                <a:solidFill>
                  <a:schemeClr val="tx1"/>
                </a:solidFill>
              </a:rPr>
              <a:t>The process is: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evaluate the </a:t>
            </a:r>
            <a:r>
              <a:rPr lang="en-US" sz="3600" dirty="0" err="1">
                <a:solidFill>
                  <a:schemeClr val="tx1"/>
                </a:solidFill>
              </a:rPr>
              <a:t>boolean</a:t>
            </a:r>
            <a:endParaRPr lang="en-US" sz="3600" dirty="0">
              <a:solidFill>
                <a:schemeClr val="tx1"/>
              </a:solidFill>
            </a:endParaRP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sz="3600" dirty="0">
                <a:solidFill>
                  <a:schemeClr val="tx1"/>
                </a:solidFill>
              </a:rPr>
              <a:t>, run suite1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sz="3600" dirty="0">
                <a:solidFill>
                  <a:schemeClr val="tx1"/>
                </a:solidFill>
              </a:rPr>
              <a:t>, run suite2</a:t>
            </a:r>
          </a:p>
        </p:txBody>
      </p:sp>
      <p:sp>
        <p:nvSpPr>
          <p:cNvPr id="74757" name="Line 5"/>
          <p:cNvSpPr>
            <a:spLocks noChangeShapeType="1"/>
          </p:cNvSpPr>
          <p:nvPr/>
        </p:nvSpPr>
        <p:spPr bwMode="auto">
          <a:xfrm flipH="1" flipV="1">
            <a:off x="2819400" y="2667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 flipH="1" flipV="1">
            <a:off x="2895600" y="3810000"/>
            <a:ext cx="1371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9" name="Line 5"/>
          <p:cNvSpPr>
            <a:spLocks noChangeShapeType="1"/>
          </p:cNvSpPr>
          <p:nvPr/>
        </p:nvSpPr>
        <p:spPr bwMode="auto">
          <a:xfrm flipH="1" flipV="1">
            <a:off x="3276600" y="2133600"/>
            <a:ext cx="1066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CU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CU_Lecture" id="{F29D6BF1-6C73-4A4A-982D-B57AA8A14253}" vid="{DDE338AE-7755-D542-BC4C-0691988D8E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JCU_Lecture</Template>
  <TotalTime>1350</TotalTime>
  <Words>1683</Words>
  <Application>Microsoft Macintosh PowerPoint</Application>
  <PresentationFormat>On-screen Show (4:3)</PresentationFormat>
  <Paragraphs>263</Paragraphs>
  <Slides>55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Bernard MT Condensed</vt:lpstr>
      <vt:lpstr>Calibri</vt:lpstr>
      <vt:lpstr>Consolas</vt:lpstr>
      <vt:lpstr>Courier New</vt:lpstr>
      <vt:lpstr>Mangal</vt:lpstr>
      <vt:lpstr>ＭＳ Ｐゴシック</vt:lpstr>
      <vt:lpstr>Rosewood Std Regular</vt:lpstr>
      <vt:lpstr>Times New Roman</vt:lpstr>
      <vt:lpstr>Wingdings</vt:lpstr>
      <vt:lpstr>Arial</vt:lpstr>
      <vt:lpstr>JCU_Lecture</vt:lpstr>
      <vt:lpstr>Do this now</vt:lpstr>
      <vt:lpstr>PowerPoint Presentation</vt:lpstr>
      <vt:lpstr>Control, Quick Overview</vt:lpstr>
      <vt:lpstr>Selection</vt:lpstr>
      <vt:lpstr>PowerPoint Presentation</vt:lpstr>
      <vt:lpstr>PowerPoint Presentation</vt:lpstr>
      <vt:lpstr>Python if statement</vt:lpstr>
      <vt:lpstr>Warning about indentation</vt:lpstr>
      <vt:lpstr>Python Selection, Round 2</vt:lpstr>
      <vt:lpstr>Repetition, quick overview</vt:lpstr>
      <vt:lpstr>Repeating statements</vt:lpstr>
      <vt:lpstr>While and For statements</vt:lpstr>
      <vt:lpstr>Choosing between while and for</vt:lpstr>
      <vt:lpstr>while loop</vt:lpstr>
      <vt:lpstr>PowerPoint Presentation</vt:lpstr>
      <vt:lpstr>General approach to a while</vt:lpstr>
      <vt:lpstr>for and iteration</vt:lpstr>
      <vt:lpstr>PowerPoint Presentation</vt:lpstr>
      <vt:lpstr>Example</vt:lpstr>
      <vt:lpstr>Control in Depth</vt:lpstr>
      <vt:lpstr>What is True, and what is False?</vt:lpstr>
      <vt:lpstr>What does Equality mean?</vt:lpstr>
      <vt:lpstr>PowerPoint Presentation</vt:lpstr>
      <vt:lpstr>equal vs. same</vt:lpstr>
      <vt:lpstr>Chained comparisons</vt:lpstr>
      <vt:lpstr>Pitfall</vt:lpstr>
      <vt:lpstr>compare using "close enough"</vt:lpstr>
      <vt:lpstr>Precedence &amp; Associativity</vt:lpstr>
      <vt:lpstr>Boolean operators vs. relationals </vt:lpstr>
      <vt:lpstr>Short-circuit evaluation is useful</vt:lpstr>
      <vt:lpstr>Example: avoid division-by-zero</vt:lpstr>
      <vt:lpstr>Boolean expressions can be varied to be more readable:</vt:lpstr>
      <vt:lpstr>Checking values are within or outside a range  (usually for error checking)</vt:lpstr>
      <vt:lpstr>More on Assignments</vt:lpstr>
      <vt:lpstr>Can do multiple assignments</vt:lpstr>
      <vt:lpstr>Swap using multiple assignment</vt:lpstr>
      <vt:lpstr>Chaining for assignment</vt:lpstr>
      <vt:lpstr>More Control: Selection</vt:lpstr>
      <vt:lpstr>Compound Statements</vt:lpstr>
      <vt:lpstr>General format, suites</vt:lpstr>
      <vt:lpstr>Python Selection</vt:lpstr>
      <vt:lpstr>PowerPoint Presentation</vt:lpstr>
      <vt:lpstr>More Control: Repetition</vt:lpstr>
      <vt:lpstr>Developing a while loop</vt:lpstr>
      <vt:lpstr>Potential Problems (with your code)</vt:lpstr>
      <vt:lpstr>Break statement</vt:lpstr>
      <vt:lpstr>Continue statement</vt:lpstr>
      <vt:lpstr>Now… Write this program:</vt:lpstr>
      <vt:lpstr>Guessing Loop</vt:lpstr>
      <vt:lpstr>while True?</vt:lpstr>
      <vt:lpstr>while True?</vt:lpstr>
      <vt:lpstr>range function</vt:lpstr>
      <vt:lpstr>Iterating through the sequence</vt:lpstr>
      <vt:lpstr>range generates on demand</vt:lpstr>
      <vt:lpstr>Even and Odd</vt:lpstr>
    </vt:vector>
  </TitlesOfParts>
  <Company>PEARSON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Ward, Lindsay</cp:lastModifiedBy>
  <cp:revision>65</cp:revision>
  <dcterms:created xsi:type="dcterms:W3CDTF">2012-03-21T18:49:41Z</dcterms:created>
  <dcterms:modified xsi:type="dcterms:W3CDTF">2017-07-18T02:11:58Z</dcterms:modified>
</cp:coreProperties>
</file>